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444" autoAdjust="0"/>
  </p:normalViewPr>
  <p:slideViewPr>
    <p:cSldViewPr snapToGrid="0">
      <p:cViewPr varScale="1">
        <p:scale>
          <a:sx n="69" d="100"/>
          <a:sy n="69" d="100"/>
        </p:scale>
        <p:origin x="84" y="132"/>
      </p:cViewPr>
      <p:guideLst/>
    </p:cSldViewPr>
  </p:slideViewPr>
  <p:outlineViewPr>
    <p:cViewPr>
      <p:scale>
        <a:sx n="33" d="100"/>
        <a:sy n="33" d="100"/>
      </p:scale>
      <p:origin x="0" y="-2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FFC44E-283F-48AA-926E-D71BB43C0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2693A-9AB0-478D-AD23-91AD4C260B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14202-B904-4A26-9728-650806207F57}" type="datetimeFigureOut">
              <a:rPr lang="es-PE" smtClean="0"/>
              <a:t>26/01/2019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7C541-DB22-4A12-AE89-F4BF2C7907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09424-8A60-404B-A8CB-6AF0522B8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99D49-034A-4E3B-A738-EE8FB329F9C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5391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162E2-A784-4490-8888-7C1305FAC3BE}" type="datetimeFigureOut">
              <a:rPr lang="es-PE" smtClean="0"/>
              <a:t>26/01/2019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6C200-23F4-45BC-8087-5A8563A1FF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789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661375"/>
            <a:ext cx="4878389" cy="412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61375"/>
            <a:ext cx="4875211" cy="412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7202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1644183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2560173"/>
            <a:ext cx="4878391" cy="32310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1644182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60171"/>
            <a:ext cx="4875210" cy="32310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-13573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2" y="271953"/>
            <a:ext cx="9905998" cy="816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261270"/>
            <a:ext cx="9905999" cy="452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72666DC-854F-4C13-B602-8447197E4BE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600696" y="4672013"/>
            <a:ext cx="2535150" cy="25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Rockwell" panose="02060603020205020403" pitchFamily="18" charset="0"/>
              </a:rPr>
              <a:t>Especialización</a:t>
            </a:r>
            <a:r>
              <a:rPr lang="en-US" sz="5400" dirty="0">
                <a:latin typeface="Rockwell" panose="02060603020205020403" pitchFamily="18" charset="0"/>
              </a:rPr>
              <a:t> </a:t>
            </a:r>
            <a:r>
              <a:rPr lang="en-US" sz="5400" dirty="0" err="1">
                <a:latin typeface="Rockwell" panose="02060603020205020403" pitchFamily="18" charset="0"/>
              </a:rPr>
              <a:t>en</a:t>
            </a:r>
            <a:r>
              <a:rPr lang="en-US" sz="5400" dirty="0">
                <a:latin typeface="Rockwell" panose="02060603020205020403" pitchFamily="18" charset="0"/>
              </a:rPr>
              <a:t>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Luis Chacon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Montalvan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D2E14-675E-41B1-9087-22D52D7E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1" y="3352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Jupyter</a:t>
            </a:r>
            <a:r>
              <a:rPr lang="es-MX" dirty="0" smtClean="0"/>
              <a:t> desde anaconda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88536"/>
            <a:ext cx="10122333" cy="538721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52102" y="2438400"/>
            <a:ext cx="1898079" cy="21197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2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Jupyter</a:t>
            </a:r>
            <a:r>
              <a:rPr lang="es-MX" dirty="0" smtClean="0"/>
              <a:t> Notebook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88536"/>
            <a:ext cx="9141781" cy="48689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04338" y="6155324"/>
            <a:ext cx="1963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 smtClean="0"/>
              <a:t>Ahora te toca a ti!!!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6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Numpy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1261270"/>
            <a:ext cx="7018915" cy="45299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PE" dirty="0" err="1"/>
              <a:t>NumPy</a:t>
            </a:r>
            <a:r>
              <a:rPr lang="es-PE" dirty="0"/>
              <a:t> es el paquete fundamental para la computación científica con Python. Contiene entre otras cosas</a:t>
            </a:r>
            <a:r>
              <a:rPr lang="es-PE" dirty="0" smtClean="0"/>
              <a:t>:</a:t>
            </a:r>
            <a:endParaRPr lang="es-PE" dirty="0"/>
          </a:p>
          <a:p>
            <a:r>
              <a:rPr lang="es-PE" dirty="0"/>
              <a:t>un poderoso objeto de matriz N-dimensional</a:t>
            </a:r>
          </a:p>
          <a:p>
            <a:r>
              <a:rPr lang="es-PE" dirty="0"/>
              <a:t>Funciones sofisticadas (difusión)</a:t>
            </a:r>
          </a:p>
          <a:p>
            <a:r>
              <a:rPr lang="es-PE" dirty="0"/>
              <a:t>Herramientas para la integración de código C / C ++ y Fortran.</a:t>
            </a:r>
          </a:p>
          <a:p>
            <a:r>
              <a:rPr lang="es-PE" dirty="0"/>
              <a:t>Álgebra lineal útil, transformada de Fourier y capacidades de números aleatorios.</a:t>
            </a:r>
          </a:p>
          <a:p>
            <a:pPr marL="0" indent="0">
              <a:buNone/>
            </a:pPr>
            <a:r>
              <a:rPr lang="es-PE" dirty="0"/>
              <a:t>Además de sus obvios usos científicos, </a:t>
            </a:r>
            <a:r>
              <a:rPr lang="es-PE" dirty="0" err="1"/>
              <a:t>NumPy</a:t>
            </a:r>
            <a:r>
              <a:rPr lang="es-PE" dirty="0"/>
              <a:t> también se puede usar como un eficiente contenedor multidimensional de datos genéricos. Se pueden definir tipos de datos arbitrarios. Esto permite que </a:t>
            </a:r>
            <a:r>
              <a:rPr lang="es-PE" dirty="0" err="1"/>
              <a:t>NumPy</a:t>
            </a:r>
            <a:r>
              <a:rPr lang="es-PE" dirty="0"/>
              <a:t> se integre a la perfección con una amplia variedad de bases de datos.</a:t>
            </a:r>
          </a:p>
          <a:p>
            <a:pPr marL="0" indent="0">
              <a:buNone/>
            </a:pPr>
            <a:r>
              <a:rPr lang="es-PE" dirty="0" err="1" smtClean="0"/>
              <a:t>NumPy</a:t>
            </a:r>
            <a:r>
              <a:rPr lang="es-PE" dirty="0" smtClean="0"/>
              <a:t> </a:t>
            </a:r>
            <a:r>
              <a:rPr lang="es-PE" dirty="0"/>
              <a:t>está bajo la licencia BSD , lo que permite su reutilización con pocas restricciones.</a:t>
            </a:r>
            <a:endParaRPr lang="en-US" dirty="0"/>
          </a:p>
        </p:txBody>
      </p:sp>
      <p:pic>
        <p:nvPicPr>
          <p:cNvPr id="1026" name="Picture 2" descr="Resultado de imagen para 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20" y="2415123"/>
            <a:ext cx="3383897" cy="13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1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Numpy</a:t>
            </a:r>
            <a:endParaRPr lang="en-US" dirty="0"/>
          </a:p>
        </p:txBody>
      </p:sp>
      <p:pic>
        <p:nvPicPr>
          <p:cNvPr id="1026" name="Picture 2" descr="Resultado de imagen para num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20" y="2415123"/>
            <a:ext cx="3383897" cy="13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2" y="1542617"/>
            <a:ext cx="7296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pandas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1261270"/>
            <a:ext cx="10371715" cy="45299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PE" sz="2900" dirty="0"/>
              <a:t>¿Qué problema resuelven los </a:t>
            </a:r>
            <a:r>
              <a:rPr lang="es-PE" sz="2900" i="1" dirty="0"/>
              <a:t>pandas</a:t>
            </a:r>
            <a:r>
              <a:rPr lang="es-PE" sz="2900" dirty="0"/>
              <a:t> ? </a:t>
            </a:r>
          </a:p>
          <a:p>
            <a:r>
              <a:rPr lang="es-PE" dirty="0"/>
              <a:t>Python siempre ha sido excelente para la recopilación y preparación de datos, pero no tanto para el análisis y el modelado de datos. </a:t>
            </a:r>
            <a:r>
              <a:rPr lang="es-PE" i="1" dirty="0"/>
              <a:t>pandas lo</a:t>
            </a:r>
            <a:r>
              <a:rPr lang="es-PE" dirty="0"/>
              <a:t> ayuda a llenar este vacío, permitiéndole llevar a cabo todo su flujo de trabajo de análisis de datos en Python sin tener que cambiar a un idioma más específico del dominio como R.</a:t>
            </a:r>
          </a:p>
          <a:p>
            <a:pPr algn="just"/>
            <a:r>
              <a:rPr lang="es-PE" dirty="0"/>
              <a:t>Combinado con el excelente kit </a:t>
            </a:r>
            <a:r>
              <a:rPr lang="es-PE" dirty="0" smtClean="0"/>
              <a:t>de herramientas </a:t>
            </a:r>
            <a:r>
              <a:rPr lang="es-PE" dirty="0"/>
              <a:t>de </a:t>
            </a:r>
            <a:r>
              <a:rPr lang="es-PE" dirty="0" err="1"/>
              <a:t>IPython</a:t>
            </a:r>
            <a:r>
              <a:rPr lang="es-PE" dirty="0"/>
              <a:t> y otras bibliotecas, el entorno para realizar análisis de datos en Python es excelente en rendimiento, productividad y capacidad de colaboración.</a:t>
            </a:r>
          </a:p>
          <a:p>
            <a:r>
              <a:rPr lang="es-PE" dirty="0"/>
              <a:t>pandas no implementa una funcionalidad de modelado significativa fuera de la regresión lineal y de panel; Para esto, mira </a:t>
            </a:r>
            <a:r>
              <a:rPr lang="es-PE" dirty="0" err="1"/>
              <a:t>statsmodels</a:t>
            </a:r>
            <a:r>
              <a:rPr lang="es-PE" dirty="0"/>
              <a:t> y </a:t>
            </a:r>
            <a:r>
              <a:rPr lang="es-PE" dirty="0" err="1"/>
              <a:t>scikit-learn</a:t>
            </a:r>
            <a:r>
              <a:rPr lang="es-PE" dirty="0"/>
              <a:t> . Todavía se necesita más trabajo para hacer de Python un entorno de modelado estadístico de primera clase, pero </a:t>
            </a:r>
            <a:r>
              <a:rPr lang="es-PE" dirty="0" smtClean="0"/>
              <a:t>esta bien </a:t>
            </a:r>
            <a:r>
              <a:rPr lang="es-PE" dirty="0"/>
              <a:t>encaminados hacia ese objetivo.</a:t>
            </a:r>
          </a:p>
          <a:p>
            <a:endParaRPr lang="es-PE" dirty="0"/>
          </a:p>
        </p:txBody>
      </p:sp>
      <p:pic>
        <p:nvPicPr>
          <p:cNvPr id="2054" name="Picture 6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66" y="271953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26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pandas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1261270"/>
            <a:ext cx="7018915" cy="4529931"/>
          </a:xfrm>
        </p:spPr>
        <p:txBody>
          <a:bodyPr>
            <a:normAutofit fontScale="70000" lnSpcReduction="20000"/>
          </a:bodyPr>
          <a:lstStyle/>
          <a:p>
            <a:r>
              <a:rPr lang="es-PE" dirty="0" smtClean="0"/>
              <a:t>Pandas </a:t>
            </a:r>
            <a:r>
              <a:rPr lang="es-PE" dirty="0"/>
              <a:t>es un paquete de Python que proporciona estructuras de datos rápidas, flexibles y expresivas diseñadas para hacer que el trabajo con </a:t>
            </a:r>
            <a:r>
              <a:rPr lang="es-PE" dirty="0" smtClean="0"/>
              <a:t>datos </a:t>
            </a:r>
            <a:r>
              <a:rPr lang="es-PE" dirty="0"/>
              <a:t>y de series de tiempo sea fácil e intuitivo. </a:t>
            </a:r>
            <a:endParaRPr lang="es-PE" dirty="0" smtClean="0"/>
          </a:p>
          <a:p>
            <a:r>
              <a:rPr lang="es-PE" dirty="0" smtClean="0"/>
              <a:t>Pretende </a:t>
            </a:r>
            <a:r>
              <a:rPr lang="es-PE" dirty="0"/>
              <a:t>ser el elemento fundamental de alto nivel para realizar análisis de datos prácticos y del mundo real en Python. </a:t>
            </a:r>
            <a:endParaRPr lang="es-PE" dirty="0" smtClean="0"/>
          </a:p>
          <a:p>
            <a:r>
              <a:rPr lang="es-PE" dirty="0" smtClean="0"/>
              <a:t>Además</a:t>
            </a:r>
            <a:r>
              <a:rPr lang="es-PE" dirty="0"/>
              <a:t>, tiene el objetivo más amplio de convertirse en la herramienta de análisis / manipulación de datos de código abierto más potente y flexible disponible en cualquier idioma . </a:t>
            </a:r>
            <a:endParaRPr lang="es-PE" dirty="0" smtClean="0"/>
          </a:p>
          <a:p>
            <a:r>
              <a:rPr lang="es-PE" dirty="0"/>
              <a:t>Las dos estructuras de datos principales de pandas, </a:t>
            </a:r>
            <a:r>
              <a:rPr lang="es-PE" dirty="0" smtClean="0"/>
              <a:t>Series </a:t>
            </a:r>
            <a:r>
              <a:rPr lang="es-PE" dirty="0"/>
              <a:t>y </a:t>
            </a:r>
            <a:r>
              <a:rPr lang="es-PE" dirty="0" err="1" smtClean="0"/>
              <a:t>DataFrame</a:t>
            </a:r>
            <a:r>
              <a:rPr lang="es-PE" dirty="0" smtClean="0"/>
              <a:t>, </a:t>
            </a:r>
            <a:r>
              <a:rPr lang="es-PE" dirty="0"/>
              <a:t>manejan la gran mayoría de los casos de uso típicos en finanzas, estadísticas, ciencias sociales y muchas áreas de ingeniería. </a:t>
            </a:r>
            <a:endParaRPr lang="es-PE" dirty="0" smtClean="0"/>
          </a:p>
          <a:p>
            <a:r>
              <a:rPr lang="es-PE" dirty="0" smtClean="0"/>
              <a:t>Para </a:t>
            </a:r>
            <a:r>
              <a:rPr lang="es-PE" dirty="0"/>
              <a:t>los usuarios de R, </a:t>
            </a:r>
            <a:r>
              <a:rPr lang="es-PE" b="1" dirty="0" err="1"/>
              <a:t>DataFrame</a:t>
            </a:r>
            <a:r>
              <a:rPr lang="es-PE" b="1" dirty="0"/>
              <a:t> </a:t>
            </a:r>
            <a:r>
              <a:rPr lang="es-PE" dirty="0"/>
              <a:t>proporciona todo lo que el </a:t>
            </a:r>
            <a:r>
              <a:rPr lang="es-PE" b="1" dirty="0" err="1"/>
              <a:t>data.frame</a:t>
            </a:r>
            <a:r>
              <a:rPr lang="es-PE" b="1" dirty="0"/>
              <a:t> </a:t>
            </a:r>
            <a:r>
              <a:rPr lang="es-PE" dirty="0"/>
              <a:t>de R proporciona y mucho más. pandas está construido sobre </a:t>
            </a:r>
            <a:r>
              <a:rPr lang="es-PE" b="1" dirty="0" err="1"/>
              <a:t>NumPy</a:t>
            </a:r>
            <a:r>
              <a:rPr lang="es-PE" b="1" dirty="0"/>
              <a:t> </a:t>
            </a:r>
            <a:r>
              <a:rPr lang="es-PE" dirty="0"/>
              <a:t>y está diseñado para integrarse bien en un entorno de </a:t>
            </a:r>
            <a:r>
              <a:rPr lang="es-PE" b="1" dirty="0"/>
              <a:t>computación científica </a:t>
            </a:r>
            <a:r>
              <a:rPr lang="es-PE" dirty="0"/>
              <a:t>con muchas otras bibliotecas de terceros.</a:t>
            </a:r>
            <a:endParaRPr lang="en-US" dirty="0"/>
          </a:p>
        </p:txBody>
      </p:sp>
      <p:pic>
        <p:nvPicPr>
          <p:cNvPr id="2052" name="Picture 4" descr="Resultado de la imagen para pandas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27" y="2202873"/>
            <a:ext cx="3591097" cy="22444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technology.amis.nl/wp-content/uploads/2017/05/image-7-702x3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99" y="1710026"/>
            <a:ext cx="8671465" cy="41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57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“data </a:t>
            </a:r>
            <a:r>
              <a:rPr lang="es-MX" dirty="0" err="1" smtClean="0"/>
              <a:t>science</a:t>
            </a:r>
            <a:r>
              <a:rPr lang="es-MX" dirty="0" smtClean="0"/>
              <a:t>”?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141412" y="1485302"/>
            <a:ext cx="30263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200" dirty="0" smtClean="0"/>
              <a:t>Estadístico</a:t>
            </a:r>
          </a:p>
          <a:p>
            <a:pPr algn="just"/>
            <a:endParaRPr lang="es-MX" sz="2200" dirty="0"/>
          </a:p>
          <a:p>
            <a:pPr algn="just"/>
            <a:endParaRPr lang="es-ES" sz="2200" dirty="0" smtClean="0"/>
          </a:p>
          <a:p>
            <a:pPr algn="just"/>
            <a:endParaRPr lang="es-ES" sz="2200" dirty="0"/>
          </a:p>
          <a:p>
            <a:pPr algn="just"/>
            <a:endParaRPr lang="es-ES" sz="2200" dirty="0"/>
          </a:p>
          <a:p>
            <a:pPr algn="just"/>
            <a:endParaRPr lang="es-ES" sz="2200" dirty="0" smtClean="0"/>
          </a:p>
          <a:p>
            <a:pPr algn="just"/>
            <a:endParaRPr lang="es-ES" sz="2200" dirty="0"/>
          </a:p>
          <a:p>
            <a:pPr algn="just"/>
            <a:r>
              <a:rPr lang="es-ES" sz="2200" dirty="0" smtClean="0"/>
              <a:t>Minero de datos</a:t>
            </a:r>
            <a:endParaRPr lang="es-MX" sz="2200" dirty="0" smtClean="0"/>
          </a:p>
        </p:txBody>
      </p:sp>
      <p:pic>
        <p:nvPicPr>
          <p:cNvPr id="1026" name="Picture 2" descr="https://www.munimanantay.gob.pe/portal/images/boletin_estadistico/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56226"/>
            <a:ext cx="1520825" cy="1197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38" y="4344282"/>
            <a:ext cx="1491008" cy="14046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3349" t="34943" r="48850" b="38731"/>
          <a:stretch/>
        </p:blipFill>
        <p:spPr>
          <a:xfrm>
            <a:off x="4167773" y="1227926"/>
            <a:ext cx="4918364" cy="19257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56389" t="29450" r="13902" b="19224"/>
          <a:stretch/>
        </p:blipFill>
        <p:spPr>
          <a:xfrm>
            <a:off x="8304212" y="3012011"/>
            <a:ext cx="2743199" cy="26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7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irvacana.com/thoughts/wp-content/uploads/2018/01/RoadToDataScientis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81" y="133608"/>
            <a:ext cx="8285219" cy="672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Convertirse en un científico de datos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75854" y="2526804"/>
            <a:ext cx="2951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El camino para convertirse en un Data </a:t>
            </a:r>
            <a:r>
              <a:rPr lang="es-ES" sz="2000" dirty="0" err="1"/>
              <a:t>S</a:t>
            </a:r>
            <a:r>
              <a:rPr lang="es-ES" sz="2000" dirty="0" err="1" smtClean="0"/>
              <a:t>cientist</a:t>
            </a:r>
            <a:r>
              <a:rPr lang="es-ES" sz="2000" dirty="0"/>
              <a:t> </a:t>
            </a:r>
            <a:r>
              <a:rPr lang="es-ES" sz="2000" dirty="0" smtClean="0"/>
              <a:t>según </a:t>
            </a:r>
          </a:p>
          <a:p>
            <a:r>
              <a:rPr lang="es-ES" sz="2000" u="sng" dirty="0" err="1" smtClean="0"/>
              <a:t>Swami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Chandrasekaran</a:t>
            </a:r>
            <a:endParaRPr lang="es-ES" sz="2000" u="sng" dirty="0"/>
          </a:p>
        </p:txBody>
      </p:sp>
      <p:sp>
        <p:nvSpPr>
          <p:cNvPr id="5" name="Flecha derecha 4"/>
          <p:cNvSpPr/>
          <p:nvPr/>
        </p:nvSpPr>
        <p:spPr>
          <a:xfrm>
            <a:off x="775854" y="3758522"/>
            <a:ext cx="2863632" cy="42949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3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327573"/>
            <a:ext cx="9905998" cy="816583"/>
          </a:xfrm>
        </p:spPr>
        <p:txBody>
          <a:bodyPr/>
          <a:lstStyle/>
          <a:p>
            <a:r>
              <a:rPr lang="es-ES" dirty="0" smtClean="0"/>
              <a:t>Aplicaciones de data </a:t>
            </a:r>
            <a:r>
              <a:rPr lang="es-ES" dirty="0" err="1" smtClean="0"/>
              <a:t>science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731" t="29072" r="11667" b="25284"/>
          <a:stretch/>
        </p:blipFill>
        <p:spPr>
          <a:xfrm>
            <a:off x="1141413" y="991756"/>
            <a:ext cx="7739353" cy="2627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435" t="23769" r="11453" b="16761"/>
          <a:stretch/>
        </p:blipFill>
        <p:spPr>
          <a:xfrm>
            <a:off x="1141413" y="3618775"/>
            <a:ext cx="6859588" cy="309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413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Proceso de data </a:t>
            </a:r>
            <a:r>
              <a:rPr lang="es-ES" dirty="0" err="1" smtClean="0"/>
              <a:t>science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33" y="1860405"/>
            <a:ext cx="8867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8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299863"/>
            <a:ext cx="9905998" cy="816583"/>
          </a:xfrm>
        </p:spPr>
        <p:txBody>
          <a:bodyPr/>
          <a:lstStyle/>
          <a:p>
            <a:r>
              <a:rPr lang="es-ES" dirty="0" smtClean="0"/>
              <a:t>Definición de objetivos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079861"/>
            <a:ext cx="5190114" cy="4179888"/>
          </a:xfrm>
        </p:spPr>
        <p:txBody>
          <a:bodyPr/>
          <a:lstStyle/>
          <a:p>
            <a:r>
              <a:rPr lang="en-US" dirty="0" smtClean="0"/>
              <a:t>Se define el </a:t>
            </a:r>
            <a:r>
              <a:rPr lang="es-ES" dirty="0" smtClean="0"/>
              <a:t>problema</a:t>
            </a:r>
            <a:r>
              <a:rPr lang="en-US" dirty="0" smtClean="0"/>
              <a:t> a </a:t>
            </a:r>
            <a:r>
              <a:rPr lang="en-US" dirty="0" err="1" smtClean="0"/>
              <a:t>solucionar</a:t>
            </a:r>
            <a:r>
              <a:rPr lang="en-US" dirty="0" smtClean="0"/>
              <a:t> y el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</a:p>
          <a:p>
            <a:r>
              <a:rPr lang="en-US" dirty="0" smtClean="0"/>
              <a:t>Un </a:t>
            </a:r>
            <a:r>
              <a:rPr lang="en-US" dirty="0" err="1" smtClean="0"/>
              <a:t>buen</a:t>
            </a:r>
            <a:r>
              <a:rPr lang="en-US" dirty="0" smtClean="0"/>
              <a:t>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SMART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Adquirir</a:t>
            </a:r>
            <a:r>
              <a:rPr lang="en-US" dirty="0" smtClean="0"/>
              <a:t> </a:t>
            </a:r>
            <a:r>
              <a:rPr lang="en-US" dirty="0" err="1" smtClean="0"/>
              <a:t>conocimiento</a:t>
            </a:r>
            <a:r>
              <a:rPr lang="en-US" dirty="0" smtClean="0"/>
              <a:t> de la </a:t>
            </a:r>
            <a:r>
              <a:rPr lang="en-US" dirty="0" err="1" smtClean="0"/>
              <a:t>industria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10" y="2664991"/>
            <a:ext cx="3297381" cy="1574499"/>
          </a:xfrm>
          <a:prstGeom prst="rect">
            <a:avLst/>
          </a:prstGeom>
        </p:spPr>
      </p:pic>
      <p:pic>
        <p:nvPicPr>
          <p:cNvPr id="3076" name="Picture 4" descr="Resultado de imagen para conocimi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474" y="5000951"/>
            <a:ext cx="1646526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796597" y="1079861"/>
            <a:ext cx="48689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u="sng" dirty="0" smtClean="0"/>
              <a:t>Recomendable</a:t>
            </a:r>
          </a:p>
          <a:p>
            <a:pPr algn="ctr"/>
            <a:endParaRPr lang="es-ES" b="1" u="sng" dirty="0"/>
          </a:p>
          <a:p>
            <a:r>
              <a:rPr lang="es-ES" dirty="0" smtClean="0"/>
              <a:t>Llevar un documento de seguimiento que contenga los siguientes punto: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Titulo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Información de la industria o negocio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Alcance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Personas involucradas (funciones)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Objetivo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Plan (fases del proyecto)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Arquitectura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Comunicación </a:t>
            </a:r>
          </a:p>
          <a:p>
            <a:endParaRPr lang="en-US" b="1" u="sng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250" y="3966315"/>
            <a:ext cx="3193040" cy="28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Obtención de datos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07" y="1421389"/>
            <a:ext cx="4638675" cy="47910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43888" y="1413162"/>
            <a:ext cx="4619193" cy="120534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6636327" y="1540315"/>
            <a:ext cx="4059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" b="1" u="sng" dirty="0"/>
          </a:p>
          <a:p>
            <a:r>
              <a:rPr lang="es-ES" dirty="0" smtClean="0"/>
              <a:t>Lo mejor y más confiable siempre son los datos internos (propios)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343883" y="2646218"/>
            <a:ext cx="4619193" cy="3566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6636327" y="3355261"/>
            <a:ext cx="4059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" b="1" u="sng" dirty="0"/>
          </a:p>
          <a:p>
            <a:r>
              <a:rPr lang="es-ES" dirty="0" smtClean="0"/>
              <a:t>Todo análisis se enriquece con datos externos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89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variables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477"/>
          <a:stretch/>
        </p:blipFill>
        <p:spPr>
          <a:xfrm>
            <a:off x="1273320" y="1288473"/>
            <a:ext cx="6415954" cy="15987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20" y="3922123"/>
            <a:ext cx="6541512" cy="2184701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141412" y="3087176"/>
            <a:ext cx="9905998" cy="816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Tipos de datos - estructura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5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a </a:t>
            </a:r>
            <a:r>
              <a:rPr lang="es-ES" dirty="0" err="1" smtClean="0"/>
              <a:t>jupyter</a:t>
            </a:r>
            <a:r>
              <a:rPr lang="es-ES" dirty="0" smtClean="0"/>
              <a:t> notebooks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261270"/>
            <a:ext cx="6741824" cy="4529931"/>
          </a:xfrm>
        </p:spPr>
        <p:txBody>
          <a:bodyPr>
            <a:normAutofit/>
          </a:bodyPr>
          <a:lstStyle/>
          <a:p>
            <a:r>
              <a:rPr lang="es-PE" sz="2000" dirty="0"/>
              <a:t>Project </a:t>
            </a:r>
            <a:r>
              <a:rPr lang="es-PE" sz="2000" dirty="0" err="1"/>
              <a:t>Jupyter</a:t>
            </a:r>
            <a:r>
              <a:rPr lang="es-PE" sz="2000" dirty="0"/>
              <a:t> existe para desarrollar software de código abierto, </a:t>
            </a:r>
            <a:r>
              <a:rPr lang="es-PE" sz="2000" dirty="0" smtClean="0"/>
              <a:t>estándares </a:t>
            </a:r>
            <a:r>
              <a:rPr lang="es-PE" sz="2000" dirty="0"/>
              <a:t>abiertos y servicios para computación interactiva en docenas de lenguajes de programación</a:t>
            </a:r>
            <a:r>
              <a:rPr lang="es-PE" sz="2000" dirty="0" smtClean="0"/>
              <a:t>.</a:t>
            </a:r>
          </a:p>
          <a:p>
            <a:r>
              <a:rPr lang="es-PE" sz="2000" dirty="0" err="1" smtClean="0"/>
              <a:t>Jupyter</a:t>
            </a:r>
            <a:r>
              <a:rPr lang="es-PE" sz="2000" dirty="0" smtClean="0"/>
              <a:t>  Notebook es </a:t>
            </a:r>
            <a:r>
              <a:rPr lang="es-PE" sz="2000" dirty="0"/>
              <a:t>una aplicación web de código abierto que le permite crear y compartir documentos que contienen código en vivo, ecuaciones, visualizaciones y texto narrativo. Los usos incluyen: limpieza y transformación de datos, simulación numérica, modelado estadístico, visualización de datos, aprendizaje automático y mucho más.</a:t>
            </a:r>
            <a:endParaRPr lang="en-US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471" y="1261270"/>
            <a:ext cx="3285692" cy="15050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06" y="4900817"/>
            <a:ext cx="9805122" cy="17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2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517</Words>
  <Application>Microsoft Office PowerPoint</Application>
  <PresentationFormat>Panorámica</PresentationFormat>
  <Paragraphs>67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Rockwell</vt:lpstr>
      <vt:lpstr>Tahoma</vt:lpstr>
      <vt:lpstr>Trebuchet MS</vt:lpstr>
      <vt:lpstr>Tw Cen MT</vt:lpstr>
      <vt:lpstr>Circuit</vt:lpstr>
      <vt:lpstr>Especialización en Data Science</vt:lpstr>
      <vt:lpstr>¿Qué es “data science”?</vt:lpstr>
      <vt:lpstr>Convertirse en un científico de datos</vt:lpstr>
      <vt:lpstr>Aplicaciones de data science</vt:lpstr>
      <vt:lpstr>Proceso de data science</vt:lpstr>
      <vt:lpstr>Definición de objetivos </vt:lpstr>
      <vt:lpstr>Obtención de datos</vt:lpstr>
      <vt:lpstr>Tipos de variables</vt:lpstr>
      <vt:lpstr>Introducción a jupyter notebooks</vt:lpstr>
      <vt:lpstr>Jupyter desde anaconda</vt:lpstr>
      <vt:lpstr>Jupyter Notebook </vt:lpstr>
      <vt:lpstr>Numpy</vt:lpstr>
      <vt:lpstr>Numpy</vt:lpstr>
      <vt:lpstr>pandas</vt:lpstr>
      <vt:lpstr>pandas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2018-08-22T01:13:08Z</dcterms:created>
  <dcterms:modified xsi:type="dcterms:W3CDTF">2019-01-27T22:15:58Z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